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1055" r:id="rId2"/>
    <p:sldId id="1056" r:id="rId3"/>
    <p:sldId id="1057" r:id="rId4"/>
    <p:sldId id="1058" r:id="rId5"/>
    <p:sldId id="1059" r:id="rId6"/>
    <p:sldId id="1060" r:id="rId7"/>
    <p:sldId id="1061" r:id="rId8"/>
    <p:sldId id="1062" r:id="rId9"/>
    <p:sldId id="1063" r:id="rId10"/>
    <p:sldId id="1064" r:id="rId11"/>
    <p:sldId id="1065" r:id="rId12"/>
    <p:sldId id="1066" r:id="rId13"/>
    <p:sldId id="1067" r:id="rId14"/>
    <p:sldId id="1068" r:id="rId15"/>
    <p:sldId id="1069" r:id="rId16"/>
    <p:sldId id="1070" r:id="rId17"/>
    <p:sldId id="1071" r:id="rId18"/>
    <p:sldId id="1072" r:id="rId19"/>
    <p:sldId id="107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41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2DC10-BC87-4471-B69D-133B2E95094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FE41B-A6BB-44FA-AA7C-004F5347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3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562224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028082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493941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3959800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CEBA52E-6346-41B9-9A4A-E4662D2FA1CC}" type="slidenum">
              <a:rPr lang="en-US" altLang="en-US" smtClean="0">
                <a:cs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US" altLang="en-US">
              <a:cs typeface="Arial" charset="0"/>
            </a:endParaRPr>
          </a:p>
        </p:txBody>
      </p:sp>
      <p:sp>
        <p:nvSpPr>
          <p:cNvPr id="1434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solidFill>
            <a:srgbClr val="FFFFFF"/>
          </a:solidFill>
          <a:ln/>
        </p:spPr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457200" lvl="1" indent="0" eaLnBrk="1" hangingPunct="1">
              <a:spcBef>
                <a:spcPts val="459"/>
              </a:spcBef>
              <a:buClrTx/>
              <a:buNone/>
              <a:tabLst>
                <a:tab pos="0" algn="l"/>
                <a:tab pos="931717" algn="l"/>
                <a:tab pos="1863435" algn="l"/>
                <a:tab pos="2795153" algn="l"/>
                <a:tab pos="3726870" algn="l"/>
                <a:tab pos="4658587" algn="l"/>
                <a:tab pos="5590305" algn="l"/>
                <a:tab pos="6522023" algn="l"/>
                <a:tab pos="7453740" algn="l"/>
                <a:tab pos="8385458" algn="l"/>
                <a:tab pos="9317175" algn="l"/>
                <a:tab pos="10248893" algn="l"/>
              </a:tabLst>
            </a:pPr>
            <a:endParaRPr lang="en-US" altLang="en-US" dirty="0">
              <a:latin typeface="Calibri" pitchFamily="34" charset="0"/>
              <a:ea typeface="SimSun" pitchFamily="2" charset="-122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52151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5B5BC43F-8BBD-453A-922C-80454122A2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329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Also referred to as Section199A Business Income Deduction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51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New box 5 1099-DIV for section 199A</a:t>
            </a:r>
            <a:r>
              <a:rPr lang="en-US" b="1" baseline="0" dirty="0"/>
              <a:t> dividends eligible for QBI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8443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Box 5 eligible for QBI deduction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64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5B5BC43F-8BBD-453A-922C-80454122A2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36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b="1" dirty="0"/>
              <a:t>See</a:t>
            </a:r>
            <a:r>
              <a:rPr lang="en-US" b="1" baseline="0" dirty="0"/>
              <a:t> Pub 4012 Tab F for TaxSlayer entries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53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65887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b="1" dirty="0"/>
              <a:t>Also referred to as Section199A Business Income Deduction</a:t>
            </a:r>
          </a:p>
          <a:p>
            <a:pPr marL="0" indent="0" defTabSz="465887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b="1" dirty="0"/>
          </a:p>
          <a:p>
            <a:endParaRPr lang="en-US" b="1" baseline="0" dirty="0"/>
          </a:p>
          <a:p>
            <a:pPr marL="0" indent="0" defTabSz="465887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b="1" dirty="0"/>
          </a:p>
          <a:p>
            <a:pPr marL="0" indent="0" defTabSz="465887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b="1" dirty="0"/>
          </a:p>
          <a:p>
            <a:pPr marL="0" indent="0" defTabSz="465887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4272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65887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en-US" b="1" dirty="0"/>
              <a:t>Also referred to as Section199A Business Income Deduction</a:t>
            </a:r>
          </a:p>
          <a:p>
            <a:endParaRPr lang="en-US" b="1" baseline="0" dirty="0"/>
          </a:p>
          <a:p>
            <a:r>
              <a:rPr lang="en-US" b="1" baseline="0" dirty="0"/>
              <a:t>Remember: Subtract net capital gain from taxable income before calculating QBI deduction (</a:t>
            </a:r>
            <a:r>
              <a:rPr lang="en-US" b="1" baseline="0" dirty="0" err="1"/>
              <a:t>TaxSlayer</a:t>
            </a:r>
            <a:r>
              <a:rPr lang="en-US" b="1" baseline="0" dirty="0"/>
              <a:t> will calculate – Form 8995)</a:t>
            </a:r>
            <a:endParaRPr lang="en-US" b="1" dirty="0"/>
          </a:p>
          <a:p>
            <a:pPr marL="0" indent="0" defTabSz="465887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b="1" dirty="0"/>
          </a:p>
          <a:p>
            <a:pPr marL="0" indent="0" defTabSz="465887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b="1" dirty="0"/>
          </a:p>
          <a:p>
            <a:pPr marL="0" indent="0" defTabSz="465887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C7C1F54D-9D18-1946-9E2F-18E947461C7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524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49E07FB-9845-486F-BB1A-8892DE4F9DB5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4596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5B5BC43F-8BBD-453A-922C-80454122A2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85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5B5BC43F-8BBD-453A-922C-80454122A2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52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5B5BC43F-8BBD-453A-922C-80454122A2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155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562224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028082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493941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3959800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8A2374-5375-4C73-8613-2778F9CCD561}" type="slidenum">
              <a:rPr lang="en-US" altLang="en-US" smtClean="0">
                <a:cs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>
              <a:cs typeface="Arial" charset="0"/>
            </a:endParaRPr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Check filing requirements for MFJ (JOINT) when couple did not live together at end of year. Standard deduction and filing requirements are NOT the same.</a:t>
            </a:r>
          </a:p>
          <a:p>
            <a:endParaRPr lang="en-US" dirty="0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13323808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altLang="en-US" dirty="0"/>
              <a:t>Check filing requirements for MFJ (JOINT) when couple did not live together at end of year. Standard deduction and filing requirements are NOT the same.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49E07FB-9845-486F-BB1A-8892DE4F9DB5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6448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/>
              <a:t>Not necessary for taxpayer to produce this certified statement – remind them of need to prove if asked and accept their verbal statement - it’s their return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562224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028082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493941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3959800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A3D7308-66F8-4C9D-8BFE-209402FE1EBA}" type="slidenum">
              <a:rPr lang="en-US" altLang="en-US" smtClean="0">
                <a:cs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105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562224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028082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493941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3959800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749F7325-6B68-4A9A-B571-56AF0E080C0E}" type="slidenum">
              <a:rPr lang="en-US" altLang="en-US" smtClean="0">
                <a:cs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>
              <a:cs typeface="Arial" charset="0"/>
            </a:endParaRPr>
          </a:p>
        </p:txBody>
      </p:sp>
      <p:sp>
        <p:nvSpPr>
          <p:cNvPr id="1638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16388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4697" indent="-174697" eaLnBrk="1" hangingPunct="1">
              <a:spcBef>
                <a:spcPct val="0"/>
              </a:spcBef>
              <a:buFontTx/>
              <a:buChar char="•"/>
            </a:pPr>
            <a:r>
              <a:rPr lang="en-US" altLang="en-US"/>
              <a:t>MFS: If </a:t>
            </a:r>
            <a:r>
              <a:rPr lang="en-US" altLang="en-US" dirty="0"/>
              <a:t>second to file chooses to itemize and first to file choose standard, first to file must amend his/her return to itemize deductions</a:t>
            </a:r>
          </a:p>
        </p:txBody>
      </p:sp>
      <p:sp>
        <p:nvSpPr>
          <p:cNvPr id="16389" name="Slide Number Placeholder 3"/>
          <p:cNvSpPr txBox="1">
            <a:spLocks noGrp="1"/>
          </p:cNvSpPr>
          <p:nvPr/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172" tIns="46586" rIns="93172" bIns="46586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2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8F860D5-C84B-4266-A61E-6CAD3582C107}" type="slidenum">
              <a:rPr lang="en-US" altLang="en-US">
                <a:solidFill>
                  <a:schemeClr val="tx1"/>
                </a:solidFill>
                <a:latin typeface="Calibri" pitchFamily="34" charset="0"/>
                <a:cs typeface="Arial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157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Refer to Pub 4012 F-1 for the regular standard deduction amounts</a:t>
            </a:r>
          </a:p>
          <a:p>
            <a:r>
              <a:rPr lang="en-US" altLang="en-US" dirty="0"/>
              <a:t>Good worksheet in Pub 4012 this year for dependent’s standard</a:t>
            </a:r>
            <a:r>
              <a:rPr lang="en-US" altLang="en-US" baseline="0" dirty="0"/>
              <a:t> deduction</a:t>
            </a:r>
          </a:p>
          <a:p>
            <a:endParaRPr lang="en-US" altLang="en-US" dirty="0">
              <a:ea typeface="Cambria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Cambria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562224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028082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493941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3959800" indent="-232929" defTabSz="465859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37610" algn="l"/>
                <a:tab pos="1475219" algn="l"/>
                <a:tab pos="2212829" algn="l"/>
                <a:tab pos="2950439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0FD36DE-0875-4F1E-94A3-9C62CA5BB0CD}" type="slidenum">
              <a:rPr lang="en-US" altLang="en-US" smtClean="0">
                <a:cs typeface="Arial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440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5B5BC43F-8BBD-453A-922C-80454122A2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9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9144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/>
        </p:nvSpPr>
        <p:spPr>
          <a:xfrm>
            <a:off x="2" y="1218977"/>
            <a:ext cx="6599583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377" y="3697342"/>
            <a:ext cx="522483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257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5056023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/>
          <p:cNvSpPr/>
          <p:nvPr/>
        </p:nvSpPr>
        <p:spPr>
          <a:xfrm>
            <a:off x="2" y="5056022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42" y="1875512"/>
            <a:ext cx="5227900" cy="1219200"/>
          </a:xfrm>
        </p:spPr>
        <p:txBody>
          <a:bodyPr>
            <a:noAutofit/>
          </a:bodyPr>
          <a:lstStyle>
            <a:lvl1pPr algn="ctr">
              <a:defRPr sz="24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5"/>
            <a:ext cx="660196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25D16B6-152B-4FDE-BF54-4398ECB14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34A7236-1F7D-4C44-9FB2-218DB8E05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BAE30B-22A1-41E6-98B6-04A1B88E0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62025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797029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4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535117"/>
            <a:ext cx="349758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6462" y="1535117"/>
            <a:ext cx="349758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2501" y="2174878"/>
            <a:ext cx="3498056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806462" y="2174878"/>
            <a:ext cx="3497580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52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761437"/>
            <a:ext cx="7315200" cy="2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58850" y="4108451"/>
            <a:ext cx="7315200" cy="1780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FEE0182-5E6E-47B8-86E9-CC065BBEA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13BC5E4-D997-4149-8D6E-66A51B990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A6B5DDA-0C49-44A9-B553-0066B756A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92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11547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4207" y="6265308"/>
            <a:ext cx="388559" cy="365125"/>
          </a:xfrm>
        </p:spPr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7" name="Rectangle 6"/>
          <p:cNvSpPr/>
          <p:nvPr/>
        </p:nvSpPr>
        <p:spPr>
          <a:xfrm rot="16200000">
            <a:off x="-2980942" y="2962964"/>
            <a:ext cx="6876288" cy="9144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407918" y="2421255"/>
            <a:ext cx="573024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8861" y="6132291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10" name="Rectangle 9"/>
          <p:cNvSpPr/>
          <p:nvPr/>
        </p:nvSpPr>
        <p:spPr>
          <a:xfrm rot="5400000">
            <a:off x="-2493840" y="3390266"/>
            <a:ext cx="6876288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52821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7B75-102F-4897-A41E-3DF7610E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232B2-EE7C-4A1B-BC5F-03285CE66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76F7-3D4D-454D-8424-FDAD28D9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3F955-D78F-4772-A1DE-BF38DC52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C395E-AA13-4E51-9903-FDDCDED2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2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458516" indent="-170260">
              <a:defRPr/>
            </a:lvl4pPr>
            <a:lvl5pPr marL="1797844" indent="-170260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3A09A5A-A9C0-4CD2-A868-78EA44F39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0217534-7AEE-4CA5-B103-1415BD776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D0076E-6785-4AB7-AF92-E035913FD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9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959125" y="1761433"/>
            <a:ext cx="73152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9144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4" y="28835"/>
            <a:ext cx="73135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Rectangle 12"/>
          <p:cNvSpPr/>
          <p:nvPr/>
        </p:nvSpPr>
        <p:spPr>
          <a:xfrm>
            <a:off x="0" y="1182574"/>
            <a:ext cx="9144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412009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257169" rtl="0" eaLnBrk="1" latinLnBrk="0" hangingPunct="1">
        <a:spcBef>
          <a:spcPct val="0"/>
        </a:spcBef>
        <a:buNone/>
        <a:defRPr sz="225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91989" indent="-191989" algn="l" defTabSz="257169" rtl="0" eaLnBrk="1" latinLnBrk="0" hangingPunct="1">
        <a:spcBef>
          <a:spcPts val="1013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203" algn="l" defTabSz="257169" rtl="0" eaLnBrk="1" latinLnBrk="0" hangingPunct="1">
        <a:spcBef>
          <a:spcPts val="506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3672" indent="-160735" algn="l" defTabSz="257169" rtl="0" eaLnBrk="1" latinLnBrk="0" hangingPunct="1">
        <a:spcBef>
          <a:spcPts val="338"/>
        </a:spcBef>
        <a:buClr>
          <a:srgbClr val="55493F"/>
        </a:buClr>
        <a:buSzPct val="110000"/>
        <a:buFont typeface="Arial"/>
        <a:buChar char="•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090" indent="-128585" algn="l" defTabSz="257169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8" indent="-128585" algn="l" defTabSz="257169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Pub 4012 – Tab F</a:t>
            </a:r>
          </a:p>
          <a:p>
            <a:r>
              <a:rPr lang="en-US" altLang="en-US" dirty="0"/>
              <a:t>Pub 4491 – Lesson 20</a:t>
            </a:r>
          </a:p>
        </p:txBody>
      </p:sp>
      <p:sp>
        <p:nvSpPr>
          <p:cNvPr id="307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2400" dirty="0"/>
              <a:t>Standard Deduction</a:t>
            </a:r>
            <a:br>
              <a:rPr lang="en-US" altLang="en-US" sz="2400"/>
            </a:br>
            <a:r>
              <a:rPr lang="en-US" altLang="en-US" sz="2400" dirty="0"/>
              <a:t>Qualified Business Income Deduction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DCB54C-A06D-466F-9920-BD70E39A1E8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0457FD-CF43-488D-87A8-B598E0CA84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243BC0-2A14-4DD2-BD4D-8003DD8BEA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800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6E97F27F-78FB-46D3-BA67-317616989FD7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11267" name="Content Placeholder 5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Verify blind (and disability if relevant to your state) entries in Intake Booklet</a:t>
            </a:r>
          </a:p>
          <a:p>
            <a:r>
              <a:rPr lang="en-US" altLang="en-US" dirty="0"/>
              <a:t>Verify type of deduction if MFS</a:t>
            </a:r>
          </a:p>
          <a:p>
            <a:r>
              <a:rPr lang="en-US" altLang="en-US" dirty="0"/>
              <a:t>Verify dependent’s standard deduction amount</a:t>
            </a:r>
          </a:p>
          <a:p>
            <a:pPr lvl="1">
              <a:buNone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Quality Review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AD146E-C09F-4C2F-B610-621AFA59E61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728124552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Individual taxpayers can deduct up to 20% of qualified business income (</a:t>
            </a:r>
            <a:r>
              <a:rPr lang="en-US" dirty="0" err="1"/>
              <a:t>QBI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 deduction from AGI to arrive at taxable income</a:t>
            </a:r>
          </a:p>
          <a:p>
            <a:pPr lvl="1"/>
            <a:r>
              <a:rPr lang="en-US" dirty="0"/>
              <a:t>In addition to standard or itemized deductions</a:t>
            </a:r>
          </a:p>
          <a:p>
            <a:r>
              <a:rPr lang="en-US" dirty="0"/>
              <a:t>Also referred to as Section 199A deduction</a:t>
            </a:r>
          </a:p>
          <a:p>
            <a:r>
              <a:rPr lang="en-US" dirty="0" err="1"/>
              <a:t>TaxSlayer</a:t>
            </a:r>
            <a:r>
              <a:rPr lang="en-US" dirty="0"/>
              <a:t> calculates QBI deduction on Form 8995 </a:t>
            </a:r>
            <a:r>
              <a:rPr lang="en-US" i="1" dirty="0"/>
              <a:t>QBI Deduction Simplified Computation</a:t>
            </a:r>
          </a:p>
          <a:p>
            <a:pPr lvl="1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Qualified Business Income Deduction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F48359-3BA7-4A32-BFC4-3CD1536CE06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5016263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6E97F27F-78FB-46D3-BA67-317616989FD7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Schedule C income (combined if more than one)</a:t>
            </a:r>
          </a:p>
          <a:p>
            <a:r>
              <a:rPr lang="en-US" dirty="0"/>
              <a:t>Pass-through entity business income </a:t>
            </a:r>
          </a:p>
          <a:p>
            <a:pPr lvl="1"/>
            <a:r>
              <a:rPr lang="en-US" dirty="0"/>
              <a:t>Such as partnerships, S corporations, limited liability companies </a:t>
            </a:r>
          </a:p>
          <a:p>
            <a:pPr lvl="1"/>
            <a:r>
              <a:rPr lang="en-US" dirty="0"/>
              <a:t>All pass-through entities with business income are out of scope</a:t>
            </a:r>
          </a:p>
          <a:p>
            <a:r>
              <a:rPr lang="en-US" dirty="0"/>
              <a:t>Real Estate Investment Trust (REIT) 199A dividends</a:t>
            </a:r>
          </a:p>
          <a:p>
            <a:r>
              <a:rPr lang="en-US" dirty="0"/>
              <a:t>Scope: if taxable income (before the </a:t>
            </a:r>
            <a:r>
              <a:rPr lang="en-US" dirty="0" err="1"/>
              <a:t>QBI</a:t>
            </a:r>
            <a:r>
              <a:rPr lang="en-US" dirty="0"/>
              <a:t> deduction) exceeds $160,725 ($321,400 if MFJ) the return is out of scope</a:t>
            </a:r>
          </a:p>
          <a:p>
            <a:pPr lvl="1"/>
            <a:r>
              <a:rPr lang="en-US" dirty="0"/>
              <a:t>Special rules apply if threshold is exceeded – </a:t>
            </a:r>
            <a:r>
              <a:rPr lang="en-US" b="1" dirty="0"/>
              <a:t>out of scope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Qualified Business Income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4527B86-8C94-446C-A1BD-AA72FE275B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15405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9-08-09 at 4.51.15 P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85950" y="958416"/>
            <a:ext cx="6710643" cy="447083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REIT and Qualified Business Income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29200" y="3200400"/>
            <a:ext cx="1200150" cy="3693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BC176-9BF9-4B1D-8481-0F9F0B15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819074740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6E97F27F-78FB-46D3-BA67-317616989FD7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Qualified Business Income </a:t>
            </a:r>
            <a:r>
              <a:rPr lang="en-US" b="1" dirty="0"/>
              <a:t>Deduction</a:t>
            </a:r>
            <a:r>
              <a:rPr lang="en-US" dirty="0"/>
              <a:t> does not reduce</a:t>
            </a:r>
          </a:p>
          <a:p>
            <a:pPr lvl="1"/>
            <a:r>
              <a:rPr lang="en-US" dirty="0"/>
              <a:t>Schedule C income </a:t>
            </a:r>
          </a:p>
          <a:p>
            <a:pPr lvl="1"/>
            <a:r>
              <a:rPr lang="en-US" dirty="0"/>
              <a:t>Self-employed health insurance deduction 	</a:t>
            </a:r>
          </a:p>
          <a:p>
            <a:pPr lvl="1"/>
            <a:r>
              <a:rPr lang="en-US" dirty="0"/>
              <a:t>IRA deduction 	</a:t>
            </a:r>
          </a:p>
          <a:p>
            <a:pPr lvl="1"/>
            <a:r>
              <a:rPr lang="en-US" dirty="0"/>
              <a:t>Schedule SE tax and ½ SE tax adjustment</a:t>
            </a:r>
          </a:p>
          <a:p>
            <a:r>
              <a:rPr lang="en-US" dirty="0"/>
              <a:t>Qualified Business </a:t>
            </a:r>
            <a:r>
              <a:rPr lang="en-US" b="1" dirty="0"/>
              <a:t>Income</a:t>
            </a:r>
            <a:r>
              <a:rPr lang="en-US" dirty="0"/>
              <a:t> is </a:t>
            </a:r>
            <a:r>
              <a:rPr lang="en-US" b="1" dirty="0"/>
              <a:t>reduced</a:t>
            </a:r>
            <a:r>
              <a:rPr lang="en-US" dirty="0"/>
              <a:t> by </a:t>
            </a:r>
          </a:p>
          <a:p>
            <a:pPr lvl="1"/>
            <a:r>
              <a:rPr lang="en-US" dirty="0"/>
              <a:t>Self-employed health insurance deduction </a:t>
            </a:r>
          </a:p>
          <a:p>
            <a:pPr lvl="1"/>
            <a:r>
              <a:rPr lang="en-US" dirty="0"/>
              <a:t>½ SE tax adjustment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QBI Deduction Implications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66987B7-77F3-4961-9187-9E644647DBC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257037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6E97F27F-78FB-46D3-BA67-317616989FD7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15200" cy="319377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20% of the lesser of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Calculated qualified business income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Schedule C profit (as shown on all Schedule C)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Plus qualified REIT dividends (section 199A dividends) 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Minus adjustment for ½ Self-Employment tax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Minus SE health insurance deduction (if applicable)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Taxable income in excess of any net capital gain* and before the QBI deduction</a:t>
            </a:r>
          </a:p>
          <a:p>
            <a:pPr>
              <a:lnSpc>
                <a:spcPct val="110000"/>
              </a:lnSpc>
              <a:buNone/>
            </a:pPr>
            <a:r>
              <a:rPr lang="en-US" dirty="0"/>
              <a:t>* </a:t>
            </a:r>
            <a:r>
              <a:rPr lang="en-US" sz="1765" dirty="0"/>
              <a:t>The term “net capital gain” means the excess of the net long-term capital gain for the taxable year over the net short-term capital loss for such year increased by qualified dividends</a:t>
            </a:r>
          </a:p>
          <a:p>
            <a:pPr>
              <a:lnSpc>
                <a:spcPct val="110000"/>
              </a:lnSpc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Calculating QBI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5150" y="1722693"/>
            <a:ext cx="1600200" cy="3462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650" b="1" dirty="0"/>
              <a:t>Pub 4012 Tab F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73D7D9-563D-4625-885C-9014A65C9278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4112739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2019 calculated Qualified Business Income </a:t>
            </a:r>
            <a:r>
              <a:rPr lang="en-US" b="1" dirty="0"/>
              <a:t>$7,865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$10,000 Schedule C profit – $707 Deductible portion of SE tax – $1,608 SE health insurance deduction </a:t>
            </a:r>
          </a:p>
          <a:p>
            <a:pPr>
              <a:lnSpc>
                <a:spcPct val="110000"/>
              </a:lnSpc>
            </a:pPr>
            <a:r>
              <a:rPr lang="en-US" dirty="0"/>
              <a:t>2019 taxable income (before QBI deduction) </a:t>
            </a:r>
            <a:r>
              <a:rPr lang="en-US" b="1" dirty="0"/>
              <a:t>$8,100</a:t>
            </a:r>
          </a:p>
          <a:p>
            <a:pPr>
              <a:lnSpc>
                <a:spcPct val="110000"/>
              </a:lnSpc>
            </a:pPr>
            <a:r>
              <a:rPr lang="en-US" dirty="0"/>
              <a:t>QBI deduction is 20% of the lesser of: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$7,865 Calculated Qualified Business Income </a:t>
            </a:r>
            <a:r>
              <a:rPr lang="en-US" b="1" dirty="0"/>
              <a:t>or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$8,100 Taxable income (before the QBI deduction)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/>
              <a:t>$7,865 X 20% = </a:t>
            </a:r>
            <a:r>
              <a:rPr lang="en-US" b="1" dirty="0"/>
              <a:t>$1,537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QBI Deduction Example 1 without Capital Gain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709F17-E6F0-467F-887E-EE289FFD0E6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78386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71B042FB-C5A0-4140-9EC3-E8F3BDEE7242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Vertical Text Placeholder 4"/>
          <p:cNvSpPr>
            <a:spLocks noGrp="1"/>
          </p:cNvSpPr>
          <p:nvPr>
            <p:ph sz="quarter" idx="12"/>
          </p:nvPr>
        </p:nvSpPr>
        <p:spPr>
          <a:xfrm>
            <a:off x="959125" y="2178324"/>
            <a:ext cx="7315200" cy="330807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2019 calculated Qualified Business Income $7,865 (see previous slide)</a:t>
            </a:r>
          </a:p>
          <a:p>
            <a:pPr>
              <a:lnSpc>
                <a:spcPct val="110000"/>
              </a:lnSpc>
            </a:pPr>
            <a:r>
              <a:rPr lang="en-US" dirty="0"/>
              <a:t>2019 taxable income (before QBI deduction) $8,100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$700 of $8,100 is net capital gain income (includes qualified dividends)</a:t>
            </a:r>
          </a:p>
          <a:p>
            <a:pPr>
              <a:lnSpc>
                <a:spcPct val="110000"/>
              </a:lnSpc>
            </a:pPr>
            <a:r>
              <a:rPr lang="en-US" dirty="0"/>
              <a:t>QBI deduction is 20% of the lesser of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$7,865 Calculated Qualified Business Income </a:t>
            </a:r>
            <a:r>
              <a:rPr lang="en-US" b="1" dirty="0"/>
              <a:t>or 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$7,400 Taxable income (before QBI deduction) in excess of net capital gain income ($8,100 - $700 = $7,400)</a:t>
            </a:r>
          </a:p>
          <a:p>
            <a:pPr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dirty="0"/>
              <a:t>$7,400 X 20% = $1,480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QBI Deduction Example 2 with Capital Gain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A2E027-1B8D-4E89-9C96-6FAFEEA597B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442805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Review for Qualified Business Income (Schedule C)</a:t>
            </a:r>
          </a:p>
          <a:p>
            <a:r>
              <a:rPr lang="en-US" dirty="0"/>
              <a:t>Review Form 1099-DIV for section 199A dividends</a:t>
            </a:r>
          </a:p>
          <a:p>
            <a:r>
              <a:rPr lang="en-US" dirty="0"/>
              <a:t>Confirm Form 1040 Qualified Business Income Deduction calculation</a:t>
            </a:r>
          </a:p>
          <a:p>
            <a:pPr lvl="1"/>
            <a:r>
              <a:rPr lang="en-US" dirty="0"/>
              <a:t>Form 8995 </a:t>
            </a:r>
            <a:r>
              <a:rPr lang="en-US" i="1" dirty="0"/>
              <a:t>QBI Deduction Simplified Computation</a:t>
            </a:r>
          </a:p>
          <a:p>
            <a:r>
              <a:rPr lang="en-US" dirty="0"/>
              <a:t>Verify Qualified Business Income threshold not exceeded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QBI</a:t>
            </a:r>
            <a:r>
              <a:rPr lang="en-US" dirty="0"/>
              <a:t> Deduction Quality Review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EEE65B-6F8C-454F-86E0-BF4ECEA38B6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209985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QBI</a:t>
            </a:r>
            <a:r>
              <a:rPr lang="en-US" dirty="0"/>
              <a:t> Deduction</a:t>
            </a:r>
          </a:p>
        </p:txBody>
      </p:sp>
      <p:pic>
        <p:nvPicPr>
          <p:cNvPr id="9" name="Picture 8" descr="Life of an Educator: Top 10 questions to ask yourself in 20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097984"/>
            <a:ext cx="3305389" cy="3502717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F1E5D-93CB-4DDA-B02B-EBC54CDE2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255153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2019 Standard deduction</a:t>
            </a:r>
          </a:p>
          <a:p>
            <a:pPr lvl="1"/>
            <a:r>
              <a:rPr lang="en-US" dirty="0"/>
              <a:t>Additional amounts </a:t>
            </a:r>
          </a:p>
          <a:p>
            <a:pPr lvl="1"/>
            <a:r>
              <a:rPr lang="en-US" dirty="0"/>
              <a:t>Dependent standard deduction</a:t>
            </a:r>
          </a:p>
          <a:p>
            <a:pPr lvl="1"/>
            <a:r>
              <a:rPr lang="en-US" dirty="0"/>
              <a:t>When MFS must itemize</a:t>
            </a:r>
          </a:p>
          <a:p>
            <a:r>
              <a:rPr lang="en-US" dirty="0"/>
              <a:t>Qualified Business Income Deduction</a:t>
            </a:r>
          </a:p>
          <a:p>
            <a:pPr lvl="1"/>
            <a:r>
              <a:rPr lang="en-US" dirty="0"/>
              <a:t>Defined</a:t>
            </a:r>
          </a:p>
          <a:p>
            <a:pPr lvl="1"/>
            <a:r>
              <a:rPr lang="en-US" dirty="0"/>
              <a:t>How to calculate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Topics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7DC125F-C4AC-410D-B7C8-03B9D921D5E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394707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6E97F27F-78FB-46D3-BA67-317616989FD7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Subtractions from a taxpayer’s adjusted gross income (AGI)</a:t>
            </a:r>
          </a:p>
          <a:p>
            <a:r>
              <a:rPr lang="en-US" dirty="0"/>
              <a:t>Reduces amount of income taxed</a:t>
            </a:r>
          </a:p>
          <a:p>
            <a:r>
              <a:rPr lang="en-US" dirty="0"/>
              <a:t>Most taxpayers have a choice</a:t>
            </a:r>
          </a:p>
          <a:p>
            <a:pPr lvl="1"/>
            <a:r>
              <a:rPr lang="en-US" dirty="0"/>
              <a:t>Standard deduction</a:t>
            </a:r>
          </a:p>
          <a:p>
            <a:pPr lvl="1"/>
            <a:r>
              <a:rPr lang="en-US" dirty="0"/>
              <a:t>Itemizing deductions</a:t>
            </a:r>
          </a:p>
          <a:p>
            <a:r>
              <a:rPr lang="en-US" dirty="0"/>
              <a:t>Use deduction that results in lower tax</a:t>
            </a:r>
          </a:p>
        </p:txBody>
      </p:sp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Deductions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46D0DF-1AD1-4F94-87FC-C477ED62727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150709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7486650" y="5686425"/>
            <a:ext cx="334566" cy="196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67500" tIns="35100" rIns="67500" bIns="35100"/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639763" indent="-293688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004888" indent="-258763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279525" indent="-249238">
              <a:spcBef>
                <a:spcPts val="5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1554163">
              <a:spcBef>
                <a:spcPts val="5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0113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4685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29257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382963" indent="-228600" defTabSz="4572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Pct val="100000"/>
              <a:buFontTx/>
              <a:buNone/>
            </a:pPr>
            <a:fld id="{CA9DEDEF-6F69-414D-8022-B8728DDD1708}" type="slidenum">
              <a:rPr lang="en-US" altLang="en-US" sz="825" b="0">
                <a:solidFill>
                  <a:srgbClr val="B9C1C2"/>
                </a:solidFill>
                <a:ea typeface="SimSun" pitchFamily="2" charset="-122"/>
                <a:cs typeface="Arial" charset="0"/>
              </a:rPr>
              <a:pPr algn="ctr" eaLnBrk="1" hangingPunct="1">
                <a:spcBef>
                  <a:spcPct val="0"/>
                </a:spcBef>
                <a:buClrTx/>
                <a:buSzPct val="100000"/>
                <a:buFontTx/>
                <a:buNone/>
              </a:pPr>
              <a:t>4</a:t>
            </a:fld>
            <a:endParaRPr lang="en-US" altLang="en-US" sz="825" b="0">
              <a:solidFill>
                <a:srgbClr val="B9C1C2"/>
              </a:solidFill>
              <a:ea typeface="SimSun" pitchFamily="2" charset="-122"/>
              <a:cs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4340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Standard deduction is a fixed reduction of AGI based on:</a:t>
            </a:r>
          </a:p>
          <a:p>
            <a:pPr lvl="1"/>
            <a:r>
              <a:rPr lang="en-US" altLang="en-US" dirty="0"/>
              <a:t>Filing status</a:t>
            </a:r>
          </a:p>
          <a:p>
            <a:pPr lvl="1"/>
            <a:r>
              <a:rPr lang="en-US" altLang="en-US" dirty="0"/>
              <a:t>Age (65 or older)</a:t>
            </a:r>
          </a:p>
          <a:p>
            <a:pPr lvl="1"/>
            <a:r>
              <a:rPr lang="en-US" altLang="en-US" dirty="0"/>
              <a:t>Blindness</a:t>
            </a:r>
          </a:p>
          <a:p>
            <a:pPr lvl="1"/>
            <a:r>
              <a:rPr lang="en-US" altLang="en-US" dirty="0"/>
              <a:t>Dependency</a:t>
            </a:r>
          </a:p>
          <a:p>
            <a:r>
              <a:rPr lang="en-US" altLang="en-US" dirty="0"/>
              <a:t>Standard amounts change each year</a:t>
            </a:r>
          </a:p>
          <a:p>
            <a:r>
              <a:rPr lang="en-US" altLang="en-US" dirty="0"/>
              <a:t>Automatically calculated based on TaxSlayer entries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5123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Standard Deduction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1A8413-4350-43F5-ABF7-6F7C6C3C247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921989561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2019 standard deduction</a:t>
            </a:r>
          </a:p>
          <a:p>
            <a:pPr lvl="1"/>
            <a:r>
              <a:rPr lang="en-US" dirty="0"/>
              <a:t>Single or Married Filing Separately – $12,200</a:t>
            </a:r>
          </a:p>
          <a:p>
            <a:pPr lvl="1"/>
            <a:r>
              <a:rPr lang="en-US" dirty="0"/>
              <a:t>Married Filing Jointly or Qualifying </a:t>
            </a:r>
            <a:r>
              <a:rPr lang="en-US" dirty="0" err="1"/>
              <a:t>Widow(er</a:t>
            </a:r>
            <a:r>
              <a:rPr lang="en-US" dirty="0"/>
              <a:t>) – $24,400</a:t>
            </a:r>
          </a:p>
          <a:p>
            <a:pPr lvl="1"/>
            <a:r>
              <a:rPr lang="en-US" dirty="0"/>
              <a:t>Head of Household – $18,350</a:t>
            </a:r>
          </a:p>
          <a:p>
            <a:r>
              <a:rPr lang="en-US" dirty="0"/>
              <a:t>Additional amount for age or blindness</a:t>
            </a:r>
          </a:p>
          <a:p>
            <a:pPr lvl="1"/>
            <a:r>
              <a:rPr lang="en-US" dirty="0"/>
              <a:t>$1,650 for Single and </a:t>
            </a:r>
            <a:r>
              <a:rPr lang="en-US" dirty="0" err="1"/>
              <a:t>HoH</a:t>
            </a:r>
            <a:endParaRPr lang="en-US" dirty="0"/>
          </a:p>
          <a:p>
            <a:pPr lvl="1"/>
            <a:r>
              <a:rPr lang="en-US" dirty="0"/>
              <a:t>$1,300 for MFJ, MFS and QW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Personal exemption deduction suspended for 2018 through 2025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Deduction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4813527-64AC-485B-9782-05FE2EA5398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206659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Totally blind taxpayer or</a:t>
            </a:r>
          </a:p>
          <a:p>
            <a:r>
              <a:rPr lang="en-US" dirty="0"/>
              <a:t>Certified statement from eye doctor that </a:t>
            </a:r>
          </a:p>
          <a:p>
            <a:pPr lvl="1"/>
            <a:r>
              <a:rPr lang="en-US" dirty="0"/>
              <a:t>Taxpayer cannot see better than 20/200 in the better eye </a:t>
            </a:r>
            <a:r>
              <a:rPr lang="en-US" b="1" dirty="0">
                <a:solidFill>
                  <a:srgbClr val="000000"/>
                </a:solidFill>
              </a:rPr>
              <a:t>with</a:t>
            </a:r>
            <a:r>
              <a:rPr lang="en-US" dirty="0"/>
              <a:t> glasses or contact lenses </a:t>
            </a:r>
            <a:r>
              <a:rPr lang="en-US" b="1" dirty="0"/>
              <a:t>or</a:t>
            </a:r>
          </a:p>
          <a:p>
            <a:pPr lvl="1"/>
            <a:r>
              <a:rPr lang="en-US" dirty="0"/>
              <a:t>Field of vision not more than 20 degrees </a:t>
            </a:r>
          </a:p>
        </p:txBody>
      </p:sp>
      <p:sp>
        <p:nvSpPr>
          <p:cNvPr id="717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Blindness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9B9949-239B-4E9A-8AA1-3081FF7DF86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736906061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Filing as MFS</a:t>
            </a:r>
          </a:p>
          <a:p>
            <a:pPr lvl="1"/>
            <a:r>
              <a:rPr lang="en-US" altLang="en-US" dirty="0"/>
              <a:t>If either itemizes deduction – both must itemize</a:t>
            </a:r>
          </a:p>
          <a:p>
            <a:pPr lvl="1"/>
            <a:r>
              <a:rPr lang="en-US" altLang="en-US" dirty="0"/>
              <a:t>Does not matter who files first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Note: if taxpayer considered unmarried for Head of Household purposes, taxpayer may claim standard deduction even though spouse files MFS and itemizes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When MFS Must Itemize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9EEDA9-2CAE-46B7-BA74-12D7EA56A55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188622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2"/>
          </p:nvPr>
        </p:nvSpPr>
        <p:spPr>
          <a:xfrm>
            <a:off x="959125" y="2178324"/>
            <a:ext cx="7315200" cy="3377904"/>
          </a:xfrm>
        </p:spPr>
        <p:txBody>
          <a:bodyPr vert="horz" lIns="91438" tIns="45719" rIns="91438" bIns="45719" rtlCol="0" anchor="t">
            <a:normAutofit/>
          </a:bodyPr>
          <a:lstStyle/>
          <a:p>
            <a:r>
              <a:rPr lang="en-US" altLang="en-US" dirty="0"/>
              <a:t>Dependent of another taxpayer</a:t>
            </a:r>
          </a:p>
          <a:p>
            <a:pPr lvl="1"/>
            <a:r>
              <a:rPr lang="en-US" altLang="en-US" dirty="0"/>
              <a:t>Standard deduction is $350 plus earned income</a:t>
            </a:r>
          </a:p>
          <a:p>
            <a:pPr lvl="1"/>
            <a:r>
              <a:rPr lang="en-US" altLang="en-US" dirty="0"/>
              <a:t>Minimum: $1,100</a:t>
            </a:r>
          </a:p>
          <a:p>
            <a:pPr lvl="1"/>
            <a:r>
              <a:rPr lang="en-US" altLang="en-US" dirty="0"/>
              <a:t>Maximum: the regular standard deduction amount</a:t>
            </a:r>
          </a:p>
          <a:p>
            <a:pPr marL="685324" lvl="1" indent="-253365"/>
            <a:r>
              <a:rPr lang="en-US" altLang="en-US" dirty="0"/>
              <a:t>Plus $1,650 for 65 or older or blind Single or HoH ($1,300 if MFJ, MFS, QW)</a:t>
            </a:r>
          </a:p>
          <a:p>
            <a:pPr marL="345055" indent="-342900">
              <a:buFont typeface="Wingdings" panose="05000000000000000000" pitchFamily="2" charset="2"/>
              <a:buChar char="Ø"/>
            </a:pPr>
            <a:r>
              <a:rPr lang="en-US" altLang="en-US" dirty="0">
                <a:cs typeface="Calibri"/>
              </a:rPr>
              <a:t>If the person that could claim the dependent does not have to file (and does not file a return*), the “dependent” is not a dependent for all tax purposes and can use the normal standard deduction</a:t>
            </a:r>
          </a:p>
          <a:p>
            <a:pPr marL="431959" lvl="1" indent="0">
              <a:buNone/>
            </a:pPr>
            <a:r>
              <a:rPr lang="en-US" altLang="en-US" dirty="0">
                <a:cs typeface="Calibri"/>
              </a:rPr>
              <a:t>*or files only to get a refund of withheld or estimated taxes</a:t>
            </a:r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Standard Deduction for Dependents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6915150" y="1722693"/>
            <a:ext cx="1600200" cy="3462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650" b="1" dirty="0"/>
              <a:t>Pub 4012 Tab 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BC4F8-9D37-47AE-82D6-CB0FAC23509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714839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6E97F27F-78FB-46D3-BA67-317616989FD7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Dual status alien or a nonresident alien</a:t>
            </a:r>
          </a:p>
          <a:p>
            <a:pPr lvl="1"/>
            <a:r>
              <a:rPr lang="en-US" altLang="en-US" dirty="0"/>
              <a:t>May not be eligible for standard deduction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International certification required</a:t>
            </a:r>
          </a:p>
        </p:txBody>
      </p:sp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Standard Deduction for Nonresident Aliens</a:t>
            </a:r>
          </a:p>
        </p:txBody>
      </p:sp>
      <p:sp>
        <p:nvSpPr>
          <p:cNvPr id="7" name="Rectangle 6"/>
          <p:cNvSpPr/>
          <p:nvPr/>
        </p:nvSpPr>
        <p:spPr>
          <a:xfrm>
            <a:off x="6686550" y="1736127"/>
            <a:ext cx="1828800" cy="32127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/>
              <a:t>Pub 519 Chapter 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DB92EB-5D5C-41A5-B28D-8ECCEF5CCE5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3281960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st0.pptx" id="{CC562863-BD57-406F-98B2-9724686E7091}" vid="{C13A453C-3A0E-4BA4-B766-C0BD3EBB30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NTTC</Template>
  <TotalTime>13</TotalTime>
  <Words>1298</Words>
  <Application>Microsoft Office PowerPoint</Application>
  <PresentationFormat>On-screen Show (4:3)</PresentationFormat>
  <Paragraphs>222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</vt:lpstr>
      <vt:lpstr>Times New Roman</vt:lpstr>
      <vt:lpstr>Wingdings</vt:lpstr>
      <vt:lpstr>Default Theme</vt:lpstr>
      <vt:lpstr>Standard Deduction Qualified Business Income Deduction</vt:lpstr>
      <vt:lpstr>Lesson Topics</vt:lpstr>
      <vt:lpstr>Deductions</vt:lpstr>
      <vt:lpstr>Standard Deduction</vt:lpstr>
      <vt:lpstr>Standard Deduction</vt:lpstr>
      <vt:lpstr>Blindness</vt:lpstr>
      <vt:lpstr>When MFS Must Itemize</vt:lpstr>
      <vt:lpstr>Standard Deduction for Dependents</vt:lpstr>
      <vt:lpstr>Standard Deduction for Nonresident Aliens</vt:lpstr>
      <vt:lpstr>Quality Review</vt:lpstr>
      <vt:lpstr>Qualified Business Income Deduction</vt:lpstr>
      <vt:lpstr>Qualified Business Income</vt:lpstr>
      <vt:lpstr>REIT and Qualified Business Income</vt:lpstr>
      <vt:lpstr>QBI Deduction Implications</vt:lpstr>
      <vt:lpstr>Calculating QBI</vt:lpstr>
      <vt:lpstr>QBI Deduction Example 1 without Capital Gain</vt:lpstr>
      <vt:lpstr>QBI Deduction Example 2 with Capital Gain</vt:lpstr>
      <vt:lpstr>QBI Deduction Quality Review</vt:lpstr>
      <vt:lpstr>QBI Deduction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</dc:title>
  <dc:creator>Al TP4F</dc:creator>
  <cp:lastModifiedBy>Al TP4F</cp:lastModifiedBy>
  <cp:revision>4</cp:revision>
  <dcterms:created xsi:type="dcterms:W3CDTF">2019-11-27T20:06:40Z</dcterms:created>
  <dcterms:modified xsi:type="dcterms:W3CDTF">2019-11-27T22:02:59Z</dcterms:modified>
</cp:coreProperties>
</file>